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71"/>
  </p:notesMasterIdLst>
  <p:handoutMasterIdLst>
    <p:handoutMasterId r:id="rId72"/>
  </p:handoutMasterIdLst>
  <p:sldIdLst>
    <p:sldId id="358" r:id="rId5"/>
    <p:sldId id="353" r:id="rId6"/>
    <p:sldId id="354" r:id="rId7"/>
    <p:sldId id="360" r:id="rId8"/>
    <p:sldId id="361" r:id="rId9"/>
    <p:sldId id="362" r:id="rId10"/>
    <p:sldId id="363" r:id="rId11"/>
    <p:sldId id="365" r:id="rId12"/>
    <p:sldId id="367" r:id="rId13"/>
    <p:sldId id="368" r:id="rId14"/>
    <p:sldId id="369" r:id="rId15"/>
    <p:sldId id="370" r:id="rId16"/>
    <p:sldId id="364" r:id="rId17"/>
    <p:sldId id="303" r:id="rId18"/>
    <p:sldId id="304" r:id="rId19"/>
    <p:sldId id="268" r:id="rId20"/>
    <p:sldId id="273" r:id="rId21"/>
    <p:sldId id="275" r:id="rId22"/>
    <p:sldId id="277" r:id="rId23"/>
    <p:sldId id="279" r:id="rId24"/>
    <p:sldId id="281" r:id="rId25"/>
    <p:sldId id="283" r:id="rId26"/>
    <p:sldId id="282" r:id="rId27"/>
    <p:sldId id="371" r:id="rId28"/>
    <p:sldId id="372" r:id="rId29"/>
    <p:sldId id="294" r:id="rId30"/>
    <p:sldId id="308" r:id="rId31"/>
    <p:sldId id="296" r:id="rId32"/>
    <p:sldId id="297" r:id="rId33"/>
    <p:sldId id="301" r:id="rId34"/>
    <p:sldId id="302" r:id="rId35"/>
    <p:sldId id="305" r:id="rId36"/>
    <p:sldId id="309" r:id="rId37"/>
    <p:sldId id="310" r:id="rId38"/>
    <p:sldId id="307" r:id="rId39"/>
    <p:sldId id="311" r:id="rId40"/>
    <p:sldId id="312" r:id="rId41"/>
    <p:sldId id="316" r:id="rId42"/>
    <p:sldId id="317" r:id="rId43"/>
    <p:sldId id="325" r:id="rId44"/>
    <p:sldId id="324" r:id="rId45"/>
    <p:sldId id="318" r:id="rId46"/>
    <p:sldId id="319" r:id="rId47"/>
    <p:sldId id="327" r:id="rId48"/>
    <p:sldId id="320" r:id="rId49"/>
    <p:sldId id="328" r:id="rId50"/>
    <p:sldId id="329" r:id="rId51"/>
    <p:sldId id="344" r:id="rId52"/>
    <p:sldId id="321" r:id="rId53"/>
    <p:sldId id="345" r:id="rId54"/>
    <p:sldId id="351" r:id="rId55"/>
    <p:sldId id="352" r:id="rId56"/>
    <p:sldId id="340" r:id="rId57"/>
    <p:sldId id="322" r:id="rId58"/>
    <p:sldId id="346" r:id="rId59"/>
    <p:sldId id="350" r:id="rId60"/>
    <p:sldId id="349" r:id="rId61"/>
    <p:sldId id="348" r:id="rId62"/>
    <p:sldId id="347" r:id="rId63"/>
    <p:sldId id="341" r:id="rId64"/>
    <p:sldId id="342" r:id="rId65"/>
    <p:sldId id="343" r:id="rId66"/>
    <p:sldId id="323" r:id="rId67"/>
    <p:sldId id="356" r:id="rId68"/>
    <p:sldId id="357" r:id="rId69"/>
    <p:sldId id="300" r:id="rId7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BD01"/>
    <a:srgbClr val="302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34" autoAdjust="0"/>
    <p:restoredTop sz="86369"/>
  </p:normalViewPr>
  <p:slideViewPr>
    <p:cSldViewPr snapToGrid="0" showGuides="1">
      <p:cViewPr>
        <p:scale>
          <a:sx n="110" d="100"/>
          <a:sy n="110" d="100"/>
        </p:scale>
        <p:origin x="1520" y="90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95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197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63" Type="http://schemas.openxmlformats.org/officeDocument/2006/relationships/slide" Target="slides/slide59.xml"/><Relationship Id="rId64" Type="http://schemas.openxmlformats.org/officeDocument/2006/relationships/slide" Target="slides/slide60.xml"/><Relationship Id="rId65" Type="http://schemas.openxmlformats.org/officeDocument/2006/relationships/slide" Target="slides/slide61.xml"/><Relationship Id="rId66" Type="http://schemas.openxmlformats.org/officeDocument/2006/relationships/slide" Target="slides/slide62.xml"/><Relationship Id="rId67" Type="http://schemas.openxmlformats.org/officeDocument/2006/relationships/slide" Target="slides/slide63.xml"/><Relationship Id="rId68" Type="http://schemas.openxmlformats.org/officeDocument/2006/relationships/slide" Target="slides/slide64.xml"/><Relationship Id="rId69" Type="http://schemas.openxmlformats.org/officeDocument/2006/relationships/slide" Target="slides/slide65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70" Type="http://schemas.openxmlformats.org/officeDocument/2006/relationships/slide" Target="slides/slide66.xml"/><Relationship Id="rId71" Type="http://schemas.openxmlformats.org/officeDocument/2006/relationships/notesMaster" Target="notesMasters/notesMaster1.xml"/><Relationship Id="rId72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73" Type="http://schemas.openxmlformats.org/officeDocument/2006/relationships/presProps" Target="presProps.xml"/><Relationship Id="rId74" Type="http://schemas.openxmlformats.org/officeDocument/2006/relationships/viewProps" Target="viewProps.xml"/><Relationship Id="rId75" Type="http://schemas.openxmlformats.org/officeDocument/2006/relationships/theme" Target="theme/theme1.xml"/><Relationship Id="rId76" Type="http://schemas.openxmlformats.org/officeDocument/2006/relationships/tableStyles" Target="tableStyles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EAAF3-9831-450B-8D59-2C09DB96C8FC}" type="datetimeFigureOut">
              <a:rPr lang="en-US"/>
              <a:t>7/1/17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834459-7356-44BF-850D-8B30C4FB3B6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tiff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50CD79-FC16-4410-AB61-17F26E6D3BC8}" type="datetimeFigureOut">
              <a:rPr lang="en-US"/>
              <a:t>7/1/17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C37BE-C303-496D-B5CD-85F2937540F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fld id="{402B9795-92DC-40DC-A1CA-9A4B349D7824}" type="datetimeFigureOut">
              <a:rPr lang="en-US" smtClean="0"/>
              <a:pPr/>
              <a:t>7/1/17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7/1/17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7/1/17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7/1/17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grpSp>
        <p:nvGrpSpPr>
          <p:cNvPr id="7" name="Group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Straight Connector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7/1/17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1105659" y="182171"/>
            <a:ext cx="9980682" cy="655369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1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4" name="Group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Group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Rectangle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11" name="Group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Straight Connector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anchor="ctr">
            <a:norm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7/1/17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7/1/17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7/1/17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7/1/17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7/1/17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7/1/17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3376" y="214320"/>
            <a:ext cx="9980682" cy="655369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257300"/>
            <a:ext cx="9982200" cy="49149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402B9795-92DC-40DC-A1CA-9A4B349D7824}" type="datetimeFigureOut">
              <a:rPr lang="en-US" smtClean="0"/>
              <a:pPr/>
              <a:t>7/1/17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1098810" y="1040209"/>
            <a:ext cx="9985248" cy="84403"/>
            <a:chOff x="1073150" y="1219201"/>
            <a:chExt cx="10058400" cy="63125"/>
          </a:xfrm>
        </p:grpSpPr>
        <p:cxnSp>
          <p:nvCxnSpPr>
            <p:cNvPr id="13" name="Straight Connector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6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6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s.google.com/v8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tiff"/><Relationship Id="rId3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alphaModFix amt="28000"/>
          </a:blip>
          <a:stretch>
            <a:fillRect/>
          </a:stretch>
        </p:blipFill>
        <p:spPr>
          <a:xfrm rot="21343434">
            <a:off x="2148601" y="97658"/>
            <a:ext cx="7762280" cy="646364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5939" y="1832799"/>
            <a:ext cx="6068289" cy="48662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6438" y="2641535"/>
            <a:ext cx="2940177" cy="3217215"/>
          </a:xfrm>
          <a:prstGeom prst="rect">
            <a:avLst/>
          </a:prstGeom>
        </p:spPr>
      </p:pic>
      <p:sp>
        <p:nvSpPr>
          <p:cNvPr id="8" name="Cloud Callout 7"/>
          <p:cNvSpPr/>
          <p:nvPr/>
        </p:nvSpPr>
        <p:spPr>
          <a:xfrm>
            <a:off x="6631157" y="3006437"/>
            <a:ext cx="1849918" cy="841789"/>
          </a:xfrm>
          <a:prstGeom prst="cloudCallout">
            <a:avLst>
              <a:gd name="adj1" fmla="val -65405"/>
              <a:gd name="adj2" fmla="val 78995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B050"/>
                </a:solidFill>
              </a:rPr>
              <a:t>ALEXA SKILLS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7" name="Title 5"/>
          <p:cNvSpPr txBox="1">
            <a:spLocks/>
          </p:cNvSpPr>
          <p:nvPr/>
        </p:nvSpPr>
        <p:spPr>
          <a:xfrm>
            <a:off x="-235528" y="-31511"/>
            <a:ext cx="12192000" cy="2219691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 smtClean="0">
                <a:solidFill>
                  <a:schemeClr val="bg1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  <a:latin typeface="Abadi MT Condensed Extra Bold" charset="0"/>
                <a:ea typeface="Abadi MT Condensed Extra Bold" charset="0"/>
                <a:cs typeface="Abadi MT Condensed Extra Bold" charset="0"/>
              </a:rPr>
              <a:t>COMPREHENSIVE GUIDE TO </a:t>
            </a:r>
            <a:br>
              <a:rPr lang="en-US" sz="5400" dirty="0" smtClean="0">
                <a:solidFill>
                  <a:schemeClr val="bg1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  <a:latin typeface="Abadi MT Condensed Extra Bold" charset="0"/>
                <a:ea typeface="Abadi MT Condensed Extra Bold" charset="0"/>
                <a:cs typeface="Abadi MT Condensed Extra Bold" charset="0"/>
              </a:rPr>
            </a:br>
            <a:r>
              <a:rPr lang="en-US" sz="5400" dirty="0" smtClean="0">
                <a:solidFill>
                  <a:schemeClr val="bg1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  <a:latin typeface="Abadi MT Condensed Extra Bold" charset="0"/>
                <a:ea typeface="Abadi MT Condensed Extra Bold" charset="0"/>
                <a:cs typeface="Abadi MT Condensed Extra Bold" charset="0"/>
              </a:rPr>
              <a:t>ALEXA SKILL DEVELOPMENT</a:t>
            </a:r>
            <a:endParaRPr lang="en-US" sz="5400" dirty="0">
              <a:solidFill>
                <a:schemeClr val="bg1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1584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Some of the built-in features</a:t>
            </a:r>
            <a:endParaRPr lang="en-US" sz="3600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2800" dirty="0" smtClean="0"/>
              <a:t>How is the weather</a:t>
            </a:r>
          </a:p>
          <a:p>
            <a:r>
              <a:rPr lang="en-US" sz="2800" dirty="0" smtClean="0"/>
              <a:t>Set my alarm for 1 hour</a:t>
            </a:r>
          </a:p>
          <a:p>
            <a:r>
              <a:rPr lang="en-US" sz="2800" dirty="0" err="1" smtClean="0"/>
              <a:t>Whats</a:t>
            </a:r>
            <a:r>
              <a:rPr lang="en-US" sz="2800" dirty="0" smtClean="0"/>
              <a:t> in the news</a:t>
            </a:r>
          </a:p>
          <a:p>
            <a:r>
              <a:rPr lang="en-US" sz="2800" dirty="0" smtClean="0"/>
              <a:t>IFTTT (Ex: trigger find my phone)</a:t>
            </a:r>
          </a:p>
          <a:p>
            <a:r>
              <a:rPr lang="en-US" sz="2800" dirty="0" smtClean="0"/>
              <a:t>Find me nearby </a:t>
            </a:r>
            <a:r>
              <a:rPr lang="en-US" sz="2800" dirty="0" err="1" smtClean="0"/>
              <a:t>thai</a:t>
            </a:r>
            <a:r>
              <a:rPr lang="en-US" sz="2800" dirty="0" smtClean="0"/>
              <a:t> restaurant</a:t>
            </a:r>
          </a:p>
          <a:p>
            <a:r>
              <a:rPr lang="en-US" sz="2800" dirty="0" smtClean="0"/>
              <a:t>Tell me about the movie &lt;title&gt;</a:t>
            </a:r>
          </a:p>
          <a:p>
            <a:r>
              <a:rPr lang="en-US" sz="2800" dirty="0" smtClean="0"/>
              <a:t>Smart home </a:t>
            </a:r>
            <a:r>
              <a:rPr lang="mr-IN" sz="2800" dirty="0" smtClean="0"/>
              <a:t>–</a:t>
            </a:r>
            <a:r>
              <a:rPr lang="en-US" sz="2800" dirty="0" smtClean="0"/>
              <a:t> </a:t>
            </a:r>
            <a:r>
              <a:rPr lang="en-US" sz="2800" dirty="0" err="1" smtClean="0"/>
              <a:t>Wemo</a:t>
            </a:r>
            <a:r>
              <a:rPr lang="en-US" sz="2800" dirty="0" smtClean="0"/>
              <a:t>, Philips Hue, Samsung </a:t>
            </a:r>
            <a:r>
              <a:rPr lang="en-US" sz="2800" dirty="0" err="1" smtClean="0"/>
              <a:t>SmarThings</a:t>
            </a:r>
            <a:r>
              <a:rPr lang="en-US" sz="2800" dirty="0" smtClean="0"/>
              <a:t>, Wink, Nest and many more</a:t>
            </a:r>
          </a:p>
          <a:p>
            <a:r>
              <a:rPr lang="en-US" sz="2800" dirty="0" smtClean="0"/>
              <a:t>Alexa User </a:t>
            </a:r>
            <a:r>
              <a:rPr lang="en-US" sz="2800" dirty="0" err="1" smtClean="0"/>
              <a:t>guilde</a:t>
            </a:r>
            <a:r>
              <a:rPr lang="en-US" sz="2800" dirty="0" smtClean="0"/>
              <a:t>: https</a:t>
            </a:r>
            <a:r>
              <a:rPr lang="en-US" sz="2800" dirty="0"/>
              <a:t>://</a:t>
            </a:r>
            <a:r>
              <a:rPr lang="en-US" sz="2800" dirty="0" err="1"/>
              <a:t>www.amazon.com</a:t>
            </a:r>
            <a:r>
              <a:rPr lang="en-US" sz="2800" dirty="0"/>
              <a:t>/b/ref=</a:t>
            </a:r>
            <a:r>
              <a:rPr lang="en-US" sz="2800" dirty="0" err="1"/>
              <a:t>echo_dp_pack?node</a:t>
            </a:r>
            <a:r>
              <a:rPr lang="en-US" sz="2800" dirty="0"/>
              <a:t>=16067214011</a:t>
            </a:r>
            <a:endParaRPr lang="en-US" sz="2800" dirty="0" smtClean="0"/>
          </a:p>
          <a:p>
            <a:endParaRPr lang="en-US" sz="2800" dirty="0" smtClean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2585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ALEXA SKILL KIT (ASK)</a:t>
            </a:r>
            <a:endParaRPr lang="en-US" sz="3600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04900" y="2212258"/>
            <a:ext cx="9982200" cy="395994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 smtClean="0"/>
              <a:t>“A collection of self-service APIs, tools, documentation and code samples that make it fast and easy for you to add custom skill to Alexa.”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8412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4800" dirty="0" smtClean="0"/>
              <a:t>COURSE RESOURCES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265575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84904" y="914400"/>
            <a:ext cx="7944464" cy="2233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US" sz="2400" dirty="0"/>
              <a:t>AlexaSkillReferences.docx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US" sz="2400" dirty="0" smtClean="0"/>
              <a:t>tutorial_final.zip</a:t>
            </a:r>
            <a:endParaRPr lang="en-US" sz="2400" dirty="0"/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US" sz="2400" dirty="0" smtClean="0"/>
              <a:t>tutorial_begin.zip</a:t>
            </a:r>
            <a:endParaRPr lang="en-US" sz="2400" dirty="0"/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63086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GREETINGS SKILL OBJECTIVE AND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272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/>
          <a:lstStyle/>
          <a:p>
            <a:r>
              <a:rPr lang="en-US" dirty="0" smtClean="0"/>
              <a:t>Greetings Skill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Goal: Wishing our </a:t>
            </a:r>
            <a:r>
              <a:rPr lang="en-US" sz="2800" dirty="0" smtClean="0"/>
              <a:t>guest</a:t>
            </a:r>
          </a:p>
          <a:p>
            <a:pPr>
              <a:lnSpc>
                <a:spcPct val="150000"/>
              </a:lnSpc>
            </a:pPr>
            <a:r>
              <a:rPr lang="en-US" sz="2800" dirty="0" smtClean="0"/>
              <a:t>Invocation </a:t>
            </a:r>
          </a:p>
          <a:p>
            <a:pPr lvl="1">
              <a:lnSpc>
                <a:spcPct val="150000"/>
              </a:lnSpc>
            </a:pPr>
            <a:r>
              <a:rPr lang="en-US" sz="2400" dirty="0" smtClean="0"/>
              <a:t>Name: “</a:t>
            </a:r>
            <a:r>
              <a:rPr lang="en-US" sz="2400" dirty="0" smtClean="0">
                <a:solidFill>
                  <a:srgbClr val="00B050"/>
                </a:solidFill>
              </a:rPr>
              <a:t>greeter</a:t>
            </a:r>
            <a:r>
              <a:rPr lang="en-US" sz="2400" dirty="0" smtClean="0"/>
              <a:t>”</a:t>
            </a:r>
          </a:p>
          <a:p>
            <a:pPr lvl="1">
              <a:lnSpc>
                <a:spcPct val="150000"/>
              </a:lnSpc>
            </a:pPr>
            <a:r>
              <a:rPr lang="en-US" sz="2400" dirty="0" smtClean="0"/>
              <a:t>Open/launch/talk to/begin </a:t>
            </a:r>
            <a:r>
              <a:rPr lang="en-US" sz="2400" dirty="0" smtClean="0">
                <a:solidFill>
                  <a:srgbClr val="00B050"/>
                </a:solidFill>
              </a:rPr>
              <a:t>greeter </a:t>
            </a:r>
          </a:p>
          <a:p>
            <a:pPr lvl="1">
              <a:lnSpc>
                <a:spcPct val="150000"/>
              </a:lnSpc>
            </a:pPr>
            <a:r>
              <a:rPr lang="en-US" sz="2400" dirty="0" smtClean="0"/>
              <a:t>tell/ask </a:t>
            </a:r>
            <a:r>
              <a:rPr lang="en-US" sz="2400" dirty="0" smtClean="0">
                <a:solidFill>
                  <a:srgbClr val="00B050"/>
                </a:solidFill>
              </a:rPr>
              <a:t>greeter</a:t>
            </a:r>
            <a:r>
              <a:rPr lang="en-US" sz="2400" dirty="0" smtClean="0"/>
              <a:t> to/for/about &lt;some request&gt;</a:t>
            </a:r>
            <a:endParaRPr lang="en-US" sz="2400" dirty="0" smtClean="0">
              <a:solidFill>
                <a:srgbClr val="00B05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800" dirty="0" smtClean="0"/>
              <a:t>Request: Alexa, ask “</a:t>
            </a:r>
            <a:r>
              <a:rPr lang="en-US" sz="2800" dirty="0" smtClean="0">
                <a:solidFill>
                  <a:srgbClr val="00B050"/>
                </a:solidFill>
              </a:rPr>
              <a:t>greeter</a:t>
            </a:r>
            <a:r>
              <a:rPr lang="en-US" sz="2800" dirty="0" smtClean="0"/>
              <a:t>” to "</a:t>
            </a:r>
            <a:r>
              <a:rPr lang="en-US" sz="2800" dirty="0" smtClean="0">
                <a:solidFill>
                  <a:srgbClr val="7030A0"/>
                </a:solidFill>
              </a:rPr>
              <a:t>say hello to &lt;guest&gt;</a:t>
            </a:r>
            <a:r>
              <a:rPr lang="en-US" sz="2800" dirty="0" smtClean="0"/>
              <a:t>”</a:t>
            </a:r>
          </a:p>
          <a:p>
            <a:pPr lvl="1">
              <a:lnSpc>
                <a:spcPct val="150000"/>
              </a:lnSpc>
            </a:pPr>
            <a:r>
              <a:rPr lang="en-US" sz="2400" dirty="0" smtClean="0"/>
              <a:t>Ex: Alexa, ask </a:t>
            </a:r>
            <a:r>
              <a:rPr lang="en-US" sz="2400" dirty="0" smtClean="0">
                <a:solidFill>
                  <a:srgbClr val="00B050"/>
                </a:solidFill>
              </a:rPr>
              <a:t>greeter</a:t>
            </a:r>
            <a:r>
              <a:rPr lang="en-US" sz="2400" dirty="0" smtClean="0"/>
              <a:t> to say hello to </a:t>
            </a:r>
            <a:r>
              <a:rPr lang="en-US" sz="2400" dirty="0" smtClean="0">
                <a:solidFill>
                  <a:srgbClr val="C00000"/>
                </a:solidFill>
              </a:rPr>
              <a:t>John</a:t>
            </a:r>
          </a:p>
          <a:p>
            <a:pPr lvl="1">
              <a:lnSpc>
                <a:spcPct val="150000"/>
              </a:lnSpc>
            </a:pPr>
            <a:r>
              <a:rPr lang="en-US" sz="2400" dirty="0" smtClean="0"/>
              <a:t>Ex: Alexa, ask </a:t>
            </a:r>
            <a:r>
              <a:rPr lang="en-US" sz="2400" dirty="0" smtClean="0">
                <a:solidFill>
                  <a:srgbClr val="00B050"/>
                </a:solidFill>
              </a:rPr>
              <a:t>greeter</a:t>
            </a:r>
            <a:r>
              <a:rPr lang="en-US" sz="2400" dirty="0" smtClean="0"/>
              <a:t> to wish our guest </a:t>
            </a:r>
            <a:r>
              <a:rPr lang="en-US" sz="2400" dirty="0" smtClean="0">
                <a:solidFill>
                  <a:srgbClr val="C00000"/>
                </a:solidFill>
              </a:rPr>
              <a:t>John</a:t>
            </a:r>
          </a:p>
          <a:p>
            <a:pPr lvl="1">
              <a:lnSpc>
                <a:spcPct val="150000"/>
              </a:lnSpc>
            </a:pPr>
            <a:r>
              <a:rPr lang="en-US" sz="2400" dirty="0" smtClean="0"/>
              <a:t>Ex: Alexa, ask </a:t>
            </a:r>
            <a:r>
              <a:rPr lang="en-US" sz="2400" dirty="0" smtClean="0">
                <a:solidFill>
                  <a:srgbClr val="00B050"/>
                </a:solidFill>
              </a:rPr>
              <a:t>greeter</a:t>
            </a:r>
            <a:r>
              <a:rPr lang="en-US" sz="2400" dirty="0" smtClean="0"/>
              <a:t> to wish </a:t>
            </a:r>
            <a:r>
              <a:rPr lang="en-US" sz="2400" dirty="0" smtClean="0">
                <a:solidFill>
                  <a:srgbClr val="C00000"/>
                </a:solidFill>
              </a:rPr>
              <a:t>John</a:t>
            </a:r>
          </a:p>
          <a:p>
            <a:pPr>
              <a:lnSpc>
                <a:spcPct val="150000"/>
              </a:lnSpc>
            </a:pPr>
            <a:r>
              <a:rPr lang="en-US" sz="2800" dirty="0" smtClean="0"/>
              <a:t>Response: Hello &lt;guest&gt;, Good morning/afternoon/evening</a:t>
            </a:r>
          </a:p>
          <a:p>
            <a:pPr lvl="1">
              <a:lnSpc>
                <a:spcPct val="150000"/>
              </a:lnSpc>
            </a:pPr>
            <a:r>
              <a:rPr lang="en-US" sz="2400" dirty="0" smtClean="0"/>
              <a:t>Ex: Hello </a:t>
            </a:r>
            <a:r>
              <a:rPr lang="en-US" sz="2400" dirty="0" smtClean="0">
                <a:solidFill>
                  <a:srgbClr val="C00000"/>
                </a:solidFill>
              </a:rPr>
              <a:t>John</a:t>
            </a:r>
            <a:r>
              <a:rPr lang="en-US" sz="2400" dirty="0" smtClean="0"/>
              <a:t>, Good morning</a:t>
            </a:r>
          </a:p>
          <a:p>
            <a:pPr>
              <a:lnSpc>
                <a:spcPct val="150000"/>
              </a:lnSpc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81434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Request formation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64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/>
          <a:lstStyle/>
          <a:p>
            <a:r>
              <a:rPr lang="en-US" dirty="0" smtClean="0"/>
              <a:t>Alexa Request to Endpoint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04" y="2579346"/>
            <a:ext cx="2722566" cy="218326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932058" y="2279776"/>
            <a:ext cx="1116623" cy="12045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Amazon Alexa Service</a:t>
            </a:r>
            <a:endParaRPr lang="en-US" dirty="0"/>
          </a:p>
        </p:txBody>
      </p:sp>
      <p:cxnSp>
        <p:nvCxnSpPr>
          <p:cNvPr id="17" name="Straight Arrow Connector 16"/>
          <p:cNvCxnSpPr>
            <a:endCxn id="10" idx="1"/>
          </p:cNvCxnSpPr>
          <p:nvPr/>
        </p:nvCxnSpPr>
        <p:spPr>
          <a:xfrm flipV="1">
            <a:off x="2286000" y="2882049"/>
            <a:ext cx="1646058" cy="371105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ular Callout 18"/>
          <p:cNvSpPr/>
          <p:nvPr/>
        </p:nvSpPr>
        <p:spPr>
          <a:xfrm>
            <a:off x="2216155" y="1679331"/>
            <a:ext cx="1558481" cy="750545"/>
          </a:xfrm>
          <a:prstGeom prst="wedgeRectCallout">
            <a:avLst>
              <a:gd name="adj1" fmla="val 1733"/>
              <a:gd name="adj2" fmla="val 13161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ask greeter to say hello to John</a:t>
            </a:r>
            <a:endParaRPr 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4316985" y="1553127"/>
            <a:ext cx="2409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ask </a:t>
            </a:r>
            <a:r>
              <a:rPr lang="en-US" b="1" dirty="0" smtClean="0"/>
              <a:t>greeter 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to say hello to John</a:t>
            </a:r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548314" y="5732584"/>
            <a:ext cx="1884109" cy="7649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Developer Portal 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4490369" y="3484322"/>
            <a:ext cx="1" cy="2248262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542122" y="3962122"/>
            <a:ext cx="33006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Invocation name/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app_id</a:t>
            </a:r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Intents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Sample 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utterences</a:t>
            </a:r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Endpoint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809280">
            <a:off x="2336429" y="3090376"/>
            <a:ext cx="1476525" cy="42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555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/>
      <p:bldP spid="8" grpId="0" animBg="1"/>
      <p:bldP spid="12" grpId="0"/>
      <p:bldP spid="12" grpId="1"/>
      <p:bldP spid="12" grpId="2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/>
          <a:lstStyle/>
          <a:p>
            <a:r>
              <a:rPr lang="en-US" dirty="0" smtClean="0"/>
              <a:t>Alexa Request to Endpoint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04" y="2579346"/>
            <a:ext cx="2722566" cy="218326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932058" y="2279776"/>
            <a:ext cx="1116623" cy="12045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Amazon Alexa Service</a:t>
            </a:r>
            <a:endParaRPr lang="en-US" dirty="0"/>
          </a:p>
        </p:txBody>
      </p:sp>
      <p:cxnSp>
        <p:nvCxnSpPr>
          <p:cNvPr id="17" name="Straight Arrow Connector 16"/>
          <p:cNvCxnSpPr>
            <a:endCxn id="10" idx="1"/>
          </p:cNvCxnSpPr>
          <p:nvPr/>
        </p:nvCxnSpPr>
        <p:spPr>
          <a:xfrm flipV="1">
            <a:off x="2286000" y="2882049"/>
            <a:ext cx="1646058" cy="371105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ular Callout 18"/>
          <p:cNvSpPr/>
          <p:nvPr/>
        </p:nvSpPr>
        <p:spPr>
          <a:xfrm>
            <a:off x="2216155" y="1679331"/>
            <a:ext cx="1558481" cy="750545"/>
          </a:xfrm>
          <a:prstGeom prst="wedgeRectCallout">
            <a:avLst>
              <a:gd name="adj1" fmla="val 1733"/>
              <a:gd name="adj2" fmla="val 13161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ask greeter to say hello to John</a:t>
            </a:r>
            <a:endParaRPr 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4316985" y="1553127"/>
            <a:ext cx="2409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ask </a:t>
            </a:r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greeter</a:t>
            </a:r>
            <a:r>
              <a:rPr lang="en-US" b="1" dirty="0" smtClean="0"/>
              <a:t> 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to </a:t>
            </a:r>
            <a:r>
              <a:rPr lang="en-US" b="1" dirty="0" smtClean="0"/>
              <a:t>say hello to </a:t>
            </a:r>
            <a:r>
              <a:rPr lang="en-US" b="1" dirty="0" smtClean="0">
                <a:solidFill>
                  <a:schemeClr val="tx2"/>
                </a:solidFill>
              </a:rPr>
              <a:t>John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548314" y="5732584"/>
            <a:ext cx="1884109" cy="7649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Developer Portal 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4490369" y="3484322"/>
            <a:ext cx="1" cy="2248262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765430" y="4192954"/>
            <a:ext cx="58468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HelloIntent</a:t>
            </a:r>
            <a:r>
              <a:rPr lang="en-US" sz="1400" b="1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say hello to {</a:t>
            </a:r>
            <a:r>
              <a:rPr lang="en-US" sz="1400" b="1" dirty="0" err="1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FirstName</a:t>
            </a:r>
            <a:r>
              <a:rPr lang="en-US" sz="1400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HelloIntent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say hi to {</a:t>
            </a:r>
            <a:r>
              <a:rPr lang="en-US" sz="1400" dirty="0" err="1">
                <a:solidFill>
                  <a:schemeClr val="bg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FirstName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HelloIntent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wish our guest {</a:t>
            </a:r>
            <a:r>
              <a:rPr lang="en-US" sz="1400" dirty="0" err="1">
                <a:solidFill>
                  <a:schemeClr val="bg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FirstName</a:t>
            </a: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809280">
            <a:off x="2336429" y="3090376"/>
            <a:ext cx="1476525" cy="42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19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/>
          <a:lstStyle/>
          <a:p>
            <a:r>
              <a:rPr lang="en-US" dirty="0" smtClean="0"/>
              <a:t>Alexa Request to Endpoint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04" y="2579346"/>
            <a:ext cx="2722566" cy="218326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932058" y="2279776"/>
            <a:ext cx="1116623" cy="12045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Amazon Alexa Service</a:t>
            </a:r>
            <a:endParaRPr lang="en-US" dirty="0"/>
          </a:p>
        </p:txBody>
      </p:sp>
      <p:cxnSp>
        <p:nvCxnSpPr>
          <p:cNvPr id="17" name="Straight Arrow Connector 16"/>
          <p:cNvCxnSpPr>
            <a:endCxn id="10" idx="1"/>
          </p:cNvCxnSpPr>
          <p:nvPr/>
        </p:nvCxnSpPr>
        <p:spPr>
          <a:xfrm flipV="1">
            <a:off x="2286000" y="2882049"/>
            <a:ext cx="1646058" cy="371105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ular Callout 18"/>
          <p:cNvSpPr/>
          <p:nvPr/>
        </p:nvSpPr>
        <p:spPr>
          <a:xfrm>
            <a:off x="2216155" y="1679331"/>
            <a:ext cx="1558481" cy="750545"/>
          </a:xfrm>
          <a:prstGeom prst="wedgeRectCallout">
            <a:avLst>
              <a:gd name="adj1" fmla="val 1733"/>
              <a:gd name="adj2" fmla="val 131616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ask greeter to say hello to John</a:t>
            </a:r>
            <a:endParaRPr 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4316985" y="1553127"/>
            <a:ext cx="2409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ask </a:t>
            </a:r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greeter</a:t>
            </a:r>
            <a:r>
              <a:rPr lang="en-US" b="1" dirty="0" smtClean="0"/>
              <a:t> 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</a:rPr>
              <a:t>to </a:t>
            </a:r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say hello to </a:t>
            </a:r>
            <a:r>
              <a:rPr lang="en-US" b="1" dirty="0" smtClean="0">
                <a:solidFill>
                  <a:srgbClr val="FF0000"/>
                </a:solidFill>
              </a:rPr>
              <a:t>John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548314" y="5732584"/>
            <a:ext cx="1884109" cy="7649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Developer Portal 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4490369" y="3484322"/>
            <a:ext cx="1" cy="2248262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6103" y="3315134"/>
            <a:ext cx="2926782" cy="226517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0307" y="3253154"/>
            <a:ext cx="2628900" cy="2959100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>
            <a:off x="5048681" y="2882049"/>
            <a:ext cx="664673" cy="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088796" y="2429876"/>
            <a:ext cx="101990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smtClean="0"/>
              <a:t>To </a:t>
            </a:r>
          </a:p>
          <a:p>
            <a:r>
              <a:rPr lang="en-US" sz="1100" dirty="0" smtClean="0"/>
              <a:t>Endpoint</a:t>
            </a:r>
            <a:endParaRPr lang="en-US" sz="110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4414" y="1352019"/>
            <a:ext cx="5963047" cy="362167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809280">
            <a:off x="2336429" y="3090376"/>
            <a:ext cx="1476525" cy="42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486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5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5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COURSE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6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AWS LAMDA FUNCTION Introduction and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296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/>
          <a:lstStyle/>
          <a:p>
            <a:r>
              <a:rPr lang="en-US" dirty="0" smtClean="0"/>
              <a:t>AWS Lambda Introduction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AWS Lambda is a </a:t>
            </a:r>
            <a:r>
              <a:rPr lang="en-US" sz="2400" dirty="0" err="1"/>
              <a:t>serverless</a:t>
            </a:r>
            <a:r>
              <a:rPr lang="en-US" sz="2400" dirty="0"/>
              <a:t> compute service that runs your code in response to events and automatically manages the underlying compute resources for you.</a:t>
            </a:r>
            <a:endParaRPr lang="en-US" sz="2400" dirty="0" smtClean="0"/>
          </a:p>
          <a:p>
            <a:r>
              <a:rPr lang="en-US" sz="2400" dirty="0" smtClean="0"/>
              <a:t>AWS Free tier:</a:t>
            </a:r>
          </a:p>
          <a:p>
            <a:pPr lvl="1"/>
            <a:r>
              <a:rPr lang="en-US" sz="2400" dirty="0" smtClean="0"/>
              <a:t>1,000,000</a:t>
            </a:r>
            <a:r>
              <a:rPr lang="en-US" sz="2400" dirty="0"/>
              <a:t> free requests per </a:t>
            </a:r>
            <a:r>
              <a:rPr lang="en-US" sz="2400" dirty="0" smtClean="0"/>
              <a:t>month</a:t>
            </a:r>
            <a:endParaRPr lang="en-US" sz="2400" dirty="0"/>
          </a:p>
          <a:p>
            <a:pPr lvl="1"/>
            <a:r>
              <a:rPr lang="en-US" sz="2400" dirty="0"/>
              <a:t>Up to 3.2 million seconds of compute time per month</a:t>
            </a:r>
          </a:p>
          <a:p>
            <a:pPr>
              <a:lnSpc>
                <a:spcPct val="150000"/>
              </a:lnSpc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60594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/>
          <a:lstStyle/>
          <a:p>
            <a:r>
              <a:rPr lang="en-US" dirty="0" smtClean="0"/>
              <a:t>AWS Lambda Advantages for developing Alexa skill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No Need to maintain own servers or compute resources.</a:t>
            </a:r>
            <a:endParaRPr lang="en-US" sz="2400" dirty="0"/>
          </a:p>
          <a:p>
            <a:r>
              <a:rPr lang="en-US" sz="2400" dirty="0" smtClean="0"/>
              <a:t>No need of SSL certificate or verifying the incoming requests are coming from Alexa service itself.</a:t>
            </a:r>
            <a:endParaRPr lang="en-US" sz="2400" dirty="0"/>
          </a:p>
          <a:p>
            <a:r>
              <a:rPr lang="en-US" sz="2400" dirty="0"/>
              <a:t>AWS Lambda runs your code only when you need it and scales with your </a:t>
            </a:r>
            <a:r>
              <a:rPr lang="en-US" sz="2400" dirty="0" smtClean="0"/>
              <a:t>usage.</a:t>
            </a:r>
          </a:p>
          <a:p>
            <a:r>
              <a:rPr lang="en-US" sz="2400" dirty="0" smtClean="0"/>
              <a:t>For most developers, the Lambda free tier is sufficient for the function supporting an Alexa Skill.</a:t>
            </a:r>
          </a:p>
          <a:p>
            <a:r>
              <a:rPr lang="en-US" sz="2400" dirty="0"/>
              <a:t>AWS Lambda supports Java, </a:t>
            </a:r>
            <a:r>
              <a:rPr lang="en-US" sz="2400" b="1" dirty="0"/>
              <a:t>Node.js</a:t>
            </a:r>
            <a:r>
              <a:rPr lang="en-US" sz="2400" dirty="0"/>
              <a:t>, C#, and Python code, with support for other languages coming in the future.</a:t>
            </a:r>
          </a:p>
        </p:txBody>
      </p:sp>
    </p:spTree>
    <p:extLst>
      <p:ext uri="{BB962C8B-B14F-4D97-AF65-F5344CB8AC3E}">
        <p14:creationId xmlns:p14="http://schemas.microsoft.com/office/powerpoint/2010/main" val="130803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/>
          <a:lstStyle/>
          <a:p>
            <a:r>
              <a:rPr lang="en-US" dirty="0" smtClean="0"/>
              <a:t>Request event to Lambda function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620" y="1733718"/>
            <a:ext cx="5583533" cy="33911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2434856" y="25837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325292" y="2477388"/>
            <a:ext cx="2728391" cy="1871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AWS LAMBDA FUNCTION</a:t>
            </a:r>
          </a:p>
          <a:p>
            <a:pPr algn="ctr"/>
            <a:r>
              <a:rPr lang="en-US" dirty="0" smtClean="0"/>
              <a:t>(Node.js)</a:t>
            </a:r>
            <a:endParaRPr lang="en-US" dirty="0"/>
          </a:p>
        </p:txBody>
      </p:sp>
      <p:cxnSp>
        <p:nvCxnSpPr>
          <p:cNvPr id="15" name="Straight Arrow Connector 14"/>
          <p:cNvCxnSpPr>
            <a:stCxn id="7" idx="3"/>
            <a:endCxn id="11" idx="1"/>
          </p:cNvCxnSpPr>
          <p:nvPr/>
        </p:nvCxnSpPr>
        <p:spPr>
          <a:xfrm flipV="1">
            <a:off x="6842153" y="3413053"/>
            <a:ext cx="1483139" cy="16253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907792" y="1362456"/>
            <a:ext cx="2203704" cy="371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Alexa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358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3116826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err="1" smtClean="0">
                <a:latin typeface="+mj-lt"/>
              </a:rPr>
              <a:t>Node.js</a:t>
            </a:r>
            <a:r>
              <a:rPr lang="en-US" sz="4800" dirty="0" smtClean="0">
                <a:latin typeface="+mj-lt"/>
              </a:rPr>
              <a:t> Quick Tutorial</a:t>
            </a:r>
            <a:endParaRPr lang="en-US" sz="4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046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/>
          <a:lstStyle/>
          <a:p>
            <a:r>
              <a:rPr lang="en-US" dirty="0" smtClean="0"/>
              <a:t>What is Node </a:t>
            </a:r>
            <a:r>
              <a:rPr lang="en-US" dirty="0" err="1" smtClean="0"/>
              <a:t>js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/>
              <a:t>“Node.js </a:t>
            </a:r>
            <a:r>
              <a:rPr lang="en-US" sz="2400" dirty="0"/>
              <a:t>is a JavaScript runtime built on </a:t>
            </a:r>
            <a:r>
              <a:rPr lang="en-US" sz="2400" dirty="0">
                <a:hlinkClick r:id="rId2"/>
              </a:rPr>
              <a:t>Chrome's V8 JavaScript engine</a:t>
            </a:r>
            <a:r>
              <a:rPr lang="en-US" sz="2400" dirty="0"/>
              <a:t>. Node.js uses an event-driven, non-blocking I/O model that makes it lightweight and efficient</a:t>
            </a:r>
            <a:r>
              <a:rPr lang="en-US" sz="2400" dirty="0" smtClean="0"/>
              <a:t>.”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JavaScript runtime environment, which allows us to run JavaScript on a computer/server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Library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Server tools and applications</a:t>
            </a:r>
          </a:p>
          <a:p>
            <a:pPr lvl="2">
              <a:lnSpc>
                <a:spcPct val="150000"/>
              </a:lnSpc>
            </a:pPr>
            <a:r>
              <a:rPr lang="en-US" dirty="0" smtClean="0"/>
              <a:t>REST APIs &amp; Backend applications</a:t>
            </a:r>
          </a:p>
          <a:p>
            <a:pPr lvl="2">
              <a:lnSpc>
                <a:spcPct val="150000"/>
              </a:lnSpc>
            </a:pPr>
            <a:r>
              <a:rPr lang="en-US" dirty="0" smtClean="0"/>
              <a:t>Chat servers</a:t>
            </a:r>
          </a:p>
          <a:p>
            <a:pPr lvl="1">
              <a:lnSpc>
                <a:spcPct val="150000"/>
              </a:lnSpc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9815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AWS LAMDA FUNCTION CODING PART-I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66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AWS LAMDA FUNCTION CODING PART-II </a:t>
            </a:r>
            <a:r>
              <a:rPr lang="en-US" smtClean="0"/>
              <a:t>and DEPLOYING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78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smtClean="0"/>
              <a:t>improving greetings skill</a:t>
            </a:r>
            <a:br>
              <a:rPr lang="en-US" dirty="0" smtClean="0"/>
            </a:br>
            <a:r>
              <a:rPr lang="en-US" dirty="0" smtClean="0"/>
              <a:t>AND</a:t>
            </a:r>
            <a:br>
              <a:rPr lang="en-US" dirty="0" smtClean="0"/>
            </a:br>
            <a:r>
              <a:rPr lang="en-US" dirty="0"/>
              <a:t>Local environment setup, </a:t>
            </a:r>
            <a:r>
              <a:rPr lang="en-US" dirty="0" smtClean="0"/>
              <a:t>TESTING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413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err="1" smtClean="0"/>
              <a:t>Ssml</a:t>
            </a:r>
            <a:r>
              <a:rPr lang="en-US" dirty="0" smtClean="0"/>
              <a:t> (</a:t>
            </a:r>
            <a:r>
              <a:rPr lang="en-US" b="1" dirty="0" smtClean="0"/>
              <a:t>S</a:t>
            </a:r>
            <a:r>
              <a:rPr lang="en-US" dirty="0" smtClean="0"/>
              <a:t>peech </a:t>
            </a:r>
            <a:r>
              <a:rPr lang="en-US" b="1" dirty="0" smtClean="0"/>
              <a:t>s</a:t>
            </a:r>
            <a:r>
              <a:rPr lang="en-US" dirty="0" smtClean="0"/>
              <a:t>ynthesis </a:t>
            </a:r>
            <a:r>
              <a:rPr lang="en-US" b="1" dirty="0" smtClean="0"/>
              <a:t>m</a:t>
            </a:r>
            <a:r>
              <a:rPr lang="en-US" dirty="0" smtClean="0"/>
              <a:t>arkup </a:t>
            </a:r>
            <a:r>
              <a:rPr lang="en-US" b="1" dirty="0" smtClean="0"/>
              <a:t>l</a:t>
            </a:r>
            <a:r>
              <a:rPr lang="en-US" dirty="0" smtClean="0"/>
              <a:t>anguage)</a:t>
            </a:r>
            <a:br>
              <a:rPr lang="en-US" dirty="0" smtClean="0"/>
            </a:br>
            <a:r>
              <a:rPr lang="en-US" dirty="0" smtClean="0"/>
              <a:t>AND </a:t>
            </a:r>
            <a:br>
              <a:rPr lang="en-US" dirty="0" smtClean="0"/>
            </a:br>
            <a:r>
              <a:rPr lang="en-US" dirty="0" smtClean="0"/>
              <a:t>UPLOAD AUTOMATION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860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/>
          <a:lstStyle/>
          <a:p>
            <a:r>
              <a:rPr lang="en-US" dirty="0" smtClean="0"/>
              <a:t>Section -1 Getting started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dirty="0" smtClean="0"/>
              <a:t>Course Overview</a:t>
            </a:r>
          </a:p>
          <a:p>
            <a:pPr>
              <a:lnSpc>
                <a:spcPct val="150000"/>
              </a:lnSpc>
            </a:pPr>
            <a:r>
              <a:rPr lang="en-US" sz="2800" dirty="0" smtClean="0"/>
              <a:t>Introduction to Amazon Echo, Alexa Voice Service (AVS) and Alexa Skill Kit (ASK)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73682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SESSIONS FEATURE</a:t>
            </a:r>
            <a:br>
              <a:rPr lang="en-US" dirty="0" smtClean="0"/>
            </a:br>
            <a:r>
              <a:rPr lang="en-US" dirty="0" smtClean="0"/>
              <a:t>and</a:t>
            </a:r>
            <a:br>
              <a:rPr lang="en-US" dirty="0" smtClean="0"/>
            </a:br>
            <a:r>
              <a:rPr lang="en-US" dirty="0" smtClean="0"/>
              <a:t>STANDARD BUILT-IN INTENTS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INCLUDING a CARD IN RESPONSE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119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DEBUGGING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77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TESTING </a:t>
            </a:r>
            <a:br>
              <a:rPr lang="en-US" dirty="0" smtClean="0"/>
            </a:br>
            <a:r>
              <a:rPr lang="en-US" dirty="0" smtClean="0"/>
              <a:t>using </a:t>
            </a:r>
            <a:br>
              <a:rPr lang="en-US" dirty="0" smtClean="0"/>
            </a:br>
            <a:r>
              <a:rPr lang="en-US" dirty="0" smtClean="0"/>
              <a:t>mocha TEST framework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952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GREETINGS SKILL USING WEB SERVICE AS AN END POINT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576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/>
          <a:lstStyle/>
          <a:p>
            <a:r>
              <a:rPr lang="en-US" dirty="0" smtClean="0"/>
              <a:t>Request event to Web service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621" y="1733718"/>
            <a:ext cx="5421878" cy="329299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2434856" y="25837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357191" y="2445115"/>
            <a:ext cx="2728391" cy="1871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Greetings Web Server (Python </a:t>
            </a:r>
            <a:r>
              <a:rPr lang="mr-IN" dirty="0" smtClean="0"/>
              <a:t>–</a:t>
            </a:r>
            <a:r>
              <a:rPr lang="en-US" dirty="0" smtClean="0"/>
              <a:t> Flask Framework)</a:t>
            </a:r>
            <a:endParaRPr lang="en-US" dirty="0"/>
          </a:p>
        </p:txBody>
      </p:sp>
      <p:cxnSp>
        <p:nvCxnSpPr>
          <p:cNvPr id="15" name="Straight Arrow Connector 14"/>
          <p:cNvCxnSpPr>
            <a:stCxn id="7" idx="3"/>
            <a:endCxn id="11" idx="1"/>
          </p:cNvCxnSpPr>
          <p:nvPr/>
        </p:nvCxnSpPr>
        <p:spPr>
          <a:xfrm>
            <a:off x="6680499" y="3380215"/>
            <a:ext cx="1676692" cy="565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loud Callout 9"/>
          <p:cNvSpPr/>
          <p:nvPr/>
        </p:nvSpPr>
        <p:spPr>
          <a:xfrm>
            <a:off x="6895652" y="3070966"/>
            <a:ext cx="1065007" cy="618495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Internet</a:t>
            </a:r>
            <a:endParaRPr lang="en-US" sz="1100" dirty="0"/>
          </a:p>
        </p:txBody>
      </p:sp>
      <p:sp>
        <p:nvSpPr>
          <p:cNvPr id="2" name="TextBox 1"/>
          <p:cNvSpPr txBox="1"/>
          <p:nvPr/>
        </p:nvSpPr>
        <p:spPr>
          <a:xfrm>
            <a:off x="1258621" y="1333526"/>
            <a:ext cx="5421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Alexa Service (JSON request)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317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Deploying the skill from local web 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946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HOSTING THE SKILL ON HEROKU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032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TESTING GREETINGS SKILL (Web service)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53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REQUIREMENTS OF web service </a:t>
            </a:r>
            <a:br>
              <a:rPr lang="en-US" dirty="0" smtClean="0"/>
            </a:br>
            <a:r>
              <a:rPr lang="en-US" dirty="0" smtClean="0"/>
              <a:t>AND </a:t>
            </a:r>
            <a:br>
              <a:rPr lang="en-US" dirty="0" smtClean="0"/>
            </a:br>
            <a:r>
              <a:rPr lang="en-US" dirty="0" smtClean="0"/>
              <a:t>FLASK-ASK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13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/>
          <a:lstStyle/>
          <a:p>
            <a:r>
              <a:rPr lang="en-US" dirty="0" smtClean="0"/>
              <a:t>Section -2 Greetings skill using AWS Lambda function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04900" y="1178644"/>
            <a:ext cx="9982200" cy="4914900"/>
          </a:xfrm>
        </p:spPr>
        <p:txBody>
          <a:bodyPr>
            <a:noAutofit/>
          </a:bodyPr>
          <a:lstStyle/>
          <a:p>
            <a:r>
              <a:rPr lang="en-US" sz="1600" dirty="0" smtClean="0"/>
              <a:t>Skill goal and setup</a:t>
            </a:r>
          </a:p>
          <a:p>
            <a:r>
              <a:rPr lang="en-US" sz="1600" dirty="0" smtClean="0"/>
              <a:t>Request generation</a:t>
            </a:r>
          </a:p>
          <a:p>
            <a:r>
              <a:rPr lang="en-US" sz="1600" dirty="0" smtClean="0"/>
              <a:t>AWS Lambda function setup</a:t>
            </a:r>
          </a:p>
          <a:p>
            <a:r>
              <a:rPr lang="en-US" sz="1600" dirty="0" smtClean="0"/>
              <a:t>Node.js quick tutorial</a:t>
            </a:r>
          </a:p>
          <a:p>
            <a:r>
              <a:rPr lang="en-US" sz="1600" dirty="0" smtClean="0"/>
              <a:t>Coding, deploying and testing</a:t>
            </a:r>
          </a:p>
          <a:p>
            <a:r>
              <a:rPr lang="en-US" sz="1600" dirty="0" smtClean="0"/>
              <a:t>Local environment, AWS CLI setup and automation</a:t>
            </a:r>
          </a:p>
          <a:p>
            <a:r>
              <a:rPr lang="en-US" sz="1600" dirty="0" smtClean="0"/>
              <a:t>Adding more functionality</a:t>
            </a:r>
          </a:p>
          <a:p>
            <a:pPr lvl="1"/>
            <a:r>
              <a:rPr lang="en-US" sz="1400" dirty="0" smtClean="0"/>
              <a:t>APIs</a:t>
            </a:r>
          </a:p>
          <a:p>
            <a:pPr lvl="1"/>
            <a:r>
              <a:rPr lang="en-US" sz="1400" dirty="0" smtClean="0"/>
              <a:t>SSML</a:t>
            </a:r>
          </a:p>
          <a:p>
            <a:pPr lvl="1"/>
            <a:r>
              <a:rPr lang="en-US" sz="1400" dirty="0" smtClean="0"/>
              <a:t>Sessions and built-in intents</a:t>
            </a:r>
          </a:p>
          <a:p>
            <a:pPr lvl="1"/>
            <a:r>
              <a:rPr lang="en-US" sz="1400" dirty="0" smtClean="0"/>
              <a:t>Including Card</a:t>
            </a:r>
          </a:p>
          <a:p>
            <a:r>
              <a:rPr lang="en-US" sz="1600" dirty="0" smtClean="0"/>
              <a:t>Debugging</a:t>
            </a:r>
          </a:p>
          <a:p>
            <a:r>
              <a:rPr lang="en-US" sz="1600" dirty="0" smtClean="0"/>
              <a:t>Testing using Mocha framework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35156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GREETINGS SKILL USING FLASK-ASK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785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/>
          <a:lstStyle/>
          <a:p>
            <a:r>
              <a:rPr lang="en-US" dirty="0" smtClean="0"/>
              <a:t>Requirements for Your Web Service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/>
              <a:t>Must support HTTP over SSL/TLS with valid trusted certificate.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Any request coming from other sources should be rejected.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Check the request signature to verify the authenticity of the request.</a:t>
            </a:r>
          </a:p>
        </p:txBody>
      </p:sp>
    </p:spTree>
    <p:extLst>
      <p:ext uri="{BB962C8B-B14F-4D97-AF65-F5344CB8AC3E}">
        <p14:creationId xmlns:p14="http://schemas.microsoft.com/office/powerpoint/2010/main" val="121788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GREETINGS SKILL USING FLASK-ASK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691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FOOD NUTRITION LOOKUP SKILL - 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61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/>
          <a:lstStyle/>
          <a:p>
            <a:r>
              <a:rPr lang="en-US" dirty="0" smtClean="0"/>
              <a:t>Food Nutrition Lookup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dirty="0" smtClean="0"/>
              <a:t>Request: Alexa, ask “</a:t>
            </a:r>
            <a:r>
              <a:rPr lang="en-US" sz="2800" dirty="0" err="1" smtClean="0">
                <a:solidFill>
                  <a:srgbClr val="00B050"/>
                </a:solidFill>
              </a:rPr>
              <a:t>nutri</a:t>
            </a:r>
            <a:r>
              <a:rPr lang="en-US" sz="2800" dirty="0" smtClean="0">
                <a:solidFill>
                  <a:srgbClr val="00B050"/>
                </a:solidFill>
              </a:rPr>
              <a:t> lookup</a:t>
            </a:r>
            <a:r>
              <a:rPr lang="en-US" sz="2800" dirty="0" smtClean="0"/>
              <a:t>” ”</a:t>
            </a:r>
            <a:r>
              <a:rPr lang="en-US" sz="2800" dirty="0" smtClean="0">
                <a:solidFill>
                  <a:srgbClr val="7030A0"/>
                </a:solidFill>
              </a:rPr>
              <a:t>how many calories are in &lt;food item&gt;</a:t>
            </a:r>
            <a:r>
              <a:rPr lang="en-US" sz="2800" dirty="0" smtClean="0"/>
              <a:t>”</a:t>
            </a:r>
          </a:p>
          <a:p>
            <a:pPr lvl="1">
              <a:lnSpc>
                <a:spcPct val="150000"/>
              </a:lnSpc>
            </a:pPr>
            <a:r>
              <a:rPr lang="en-US" sz="2400" dirty="0" smtClean="0"/>
              <a:t>Ex: Alexa, ask </a:t>
            </a:r>
            <a:r>
              <a:rPr lang="en-US" sz="2400" dirty="0" err="1" smtClean="0"/>
              <a:t>nutri</a:t>
            </a:r>
            <a:r>
              <a:rPr lang="en-US" sz="2400" dirty="0" smtClean="0"/>
              <a:t> lookup how many calories are in butter salted</a:t>
            </a:r>
          </a:p>
          <a:p>
            <a:pPr>
              <a:lnSpc>
                <a:spcPct val="150000"/>
              </a:lnSpc>
            </a:pPr>
            <a:r>
              <a:rPr lang="en-US" sz="2800" dirty="0" smtClean="0"/>
              <a:t>Response: 100 grams of &lt;food item&gt; contain &lt;number&gt; calories.</a:t>
            </a:r>
          </a:p>
          <a:p>
            <a:pPr lvl="1">
              <a:lnSpc>
                <a:spcPct val="150000"/>
              </a:lnSpc>
            </a:pPr>
            <a:r>
              <a:rPr lang="en-US" sz="2400" dirty="0" smtClean="0"/>
              <a:t>Ex: 100 grams of butter salted contain 717 calories.</a:t>
            </a:r>
          </a:p>
          <a:p>
            <a:pPr>
              <a:lnSpc>
                <a:spcPct val="150000"/>
              </a:lnSpc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98732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FOOD NUTRITION LOOKUP SKILL -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111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FOOD NUTRITION LOOKUP SKILL </a:t>
            </a:r>
            <a:r>
              <a:rPr lang="mr-IN" dirty="0" smtClean="0"/>
              <a:t>–</a:t>
            </a:r>
            <a:r>
              <a:rPr lang="en-US" dirty="0" smtClean="0"/>
              <a:t> CODING PART-1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144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FOOD NUTRITION LOOKUP SKILL </a:t>
            </a:r>
            <a:r>
              <a:rPr lang="mr-IN" dirty="0" smtClean="0"/>
              <a:t>–</a:t>
            </a:r>
            <a:r>
              <a:rPr lang="en-US" dirty="0" smtClean="0"/>
              <a:t> CODING PART-2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816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FOOD NUTRITION LOOKUP SKILL </a:t>
            </a:r>
            <a:r>
              <a:rPr lang="mr-IN" dirty="0" smtClean="0"/>
              <a:t>–</a:t>
            </a:r>
            <a:r>
              <a:rPr lang="en-US" dirty="0" smtClean="0"/>
              <a:t> 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665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FOOD NUTRITION LOOKUP SKILL </a:t>
            </a:r>
            <a:r>
              <a:rPr lang="mr-IN" dirty="0" smtClean="0"/>
              <a:t>–</a:t>
            </a:r>
            <a:r>
              <a:rPr lang="en-US" dirty="0" smtClean="0"/>
              <a:t> DEPLOYING SKILL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83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/>
          <a:lstStyle/>
          <a:p>
            <a:r>
              <a:rPr lang="en-US" dirty="0" smtClean="0"/>
              <a:t>Section -3 Greetings skill using Web service as endpoint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Introduction</a:t>
            </a:r>
          </a:p>
          <a:p>
            <a:r>
              <a:rPr lang="en-US" sz="2800" dirty="0" smtClean="0"/>
              <a:t>Coding (Python and Flask web framework)</a:t>
            </a:r>
          </a:p>
          <a:p>
            <a:r>
              <a:rPr lang="en-US" sz="2800" dirty="0" smtClean="0"/>
              <a:t>Deploying from Local web server</a:t>
            </a:r>
          </a:p>
          <a:p>
            <a:r>
              <a:rPr lang="en-US" sz="2800" dirty="0" smtClean="0"/>
              <a:t>Hosting the skill on </a:t>
            </a:r>
            <a:r>
              <a:rPr lang="en-US" sz="2800" dirty="0" err="1" smtClean="0"/>
              <a:t>Heroku</a:t>
            </a:r>
            <a:endParaRPr lang="en-US" sz="2800" dirty="0" smtClean="0"/>
          </a:p>
          <a:p>
            <a:r>
              <a:rPr lang="en-US" sz="2800" dirty="0" smtClean="0"/>
              <a:t>Testing using python </a:t>
            </a:r>
            <a:r>
              <a:rPr lang="en-US" sz="2800" dirty="0" err="1" smtClean="0"/>
              <a:t>unittest</a:t>
            </a:r>
            <a:endParaRPr lang="en-US" sz="2800" dirty="0" smtClean="0"/>
          </a:p>
          <a:p>
            <a:r>
              <a:rPr lang="en-US" sz="2800" dirty="0" smtClean="0"/>
              <a:t>Requirements of Web service and FLASK-ASK</a:t>
            </a:r>
          </a:p>
          <a:p>
            <a:r>
              <a:rPr lang="en-US" sz="2800" dirty="0" smtClean="0"/>
              <a:t>Greetings skill using FLASK-ASK and deploying to </a:t>
            </a:r>
            <a:r>
              <a:rPr lang="en-US" sz="2800" dirty="0" err="1" smtClean="0"/>
              <a:t>Heroku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4325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FOOD NUTRITION LOOKUP SKILL </a:t>
            </a:r>
            <a:r>
              <a:rPr lang="mr-IN" dirty="0" smtClean="0"/>
              <a:t>–</a:t>
            </a:r>
            <a:r>
              <a:rPr lang="en-US" dirty="0" smtClean="0"/>
              <a:t> CERTIFICATION REQUIREMENTS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141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FOOD NUTRITION LOOKUP SKILL </a:t>
            </a:r>
            <a:r>
              <a:rPr lang="mr-IN" dirty="0" smtClean="0"/>
              <a:t>–</a:t>
            </a:r>
            <a:r>
              <a:rPr lang="en-US" dirty="0" smtClean="0"/>
              <a:t> CERTIFICATION REQUIREMENTS part-2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538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FOOD NUTRITION LOOKUP SKILL </a:t>
            </a:r>
            <a:r>
              <a:rPr lang="mr-IN" dirty="0" smtClean="0"/>
              <a:t>–</a:t>
            </a:r>
            <a:r>
              <a:rPr lang="en-US" dirty="0" smtClean="0"/>
              <a:t> CERTIFICATION REQUIREMENTS part-3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07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FOOD NUTRITION LOOKUP SKILL </a:t>
            </a:r>
            <a:r>
              <a:rPr lang="mr-IN" dirty="0" smtClean="0"/>
              <a:t>–</a:t>
            </a:r>
            <a:r>
              <a:rPr lang="en-US" dirty="0" smtClean="0"/>
              <a:t> IMPROVEMENTS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133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ACCOUNT LINKING </a:t>
            </a:r>
            <a:br>
              <a:rPr lang="en-US" dirty="0" smtClean="0"/>
            </a:br>
            <a:r>
              <a:rPr lang="en-US" dirty="0" smtClean="0"/>
              <a:t>INRODUCTION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549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/>
          <a:lstStyle/>
          <a:p>
            <a:r>
              <a:rPr lang="en-US" dirty="0" smtClean="0"/>
              <a:t>Why Account Linking?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6149008" y="3554595"/>
            <a:ext cx="3776869" cy="233238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327913" y="4429238"/>
            <a:ext cx="1258956" cy="583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Authentication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321826" y="3150159"/>
            <a:ext cx="1775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Web Service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659757" y="3938908"/>
            <a:ext cx="1099930" cy="13914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Services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832575" y="4230455"/>
            <a:ext cx="887895" cy="8083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Db (user info)</a:t>
            </a:r>
            <a:endParaRPr lang="en-US" sz="1200" dirty="0"/>
          </a:p>
        </p:txBody>
      </p:sp>
      <p:sp>
        <p:nvSpPr>
          <p:cNvPr id="7" name="Left-Right Arrow 6"/>
          <p:cNvSpPr/>
          <p:nvPr/>
        </p:nvSpPr>
        <p:spPr>
          <a:xfrm>
            <a:off x="4678018" y="4601517"/>
            <a:ext cx="1649895" cy="29154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232950" y="4297582"/>
            <a:ext cx="83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API</a:t>
            </a: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949727" y="3205297"/>
            <a:ext cx="2350603" cy="25795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Apps (Android/iOS/Alexa skill)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5444" y="1345489"/>
            <a:ext cx="1502469" cy="1502469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2102127" y="3357697"/>
            <a:ext cx="2350603" cy="25795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Apps (Android/iOS/Alexa skill)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2254527" y="3510097"/>
            <a:ext cx="2350603" cy="25795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Apps (Android/iOS/Alexa skill)</a:t>
            </a:r>
            <a:endParaRPr lang="en-US" dirty="0"/>
          </a:p>
        </p:txBody>
      </p:sp>
      <p:cxnSp>
        <p:nvCxnSpPr>
          <p:cNvPr id="20" name="Straight Arrow Connector 19"/>
          <p:cNvCxnSpPr>
            <a:stCxn id="10" idx="1"/>
          </p:cNvCxnSpPr>
          <p:nvPr/>
        </p:nvCxnSpPr>
        <p:spPr>
          <a:xfrm flipH="1">
            <a:off x="3458818" y="2096724"/>
            <a:ext cx="1366626" cy="1053435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9567294">
            <a:off x="3140765" y="2067339"/>
            <a:ext cx="14643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username/password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211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 animBg="1"/>
      <p:bldP spid="6" grpId="0" animBg="1"/>
      <p:bldP spid="7" grpId="0" animBg="1"/>
      <p:bldP spid="8" grpId="0"/>
      <p:bldP spid="9" grpId="0" animBg="1"/>
      <p:bldP spid="15" grpId="0" animBg="1"/>
      <p:bldP spid="16" grpId="0" animBg="1"/>
      <p:bldP spid="21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/>
          <a:lstStyle/>
          <a:p>
            <a:r>
              <a:rPr lang="en-US" dirty="0" smtClean="0"/>
              <a:t>Why Account Linking?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6149008" y="3554595"/>
            <a:ext cx="3776869" cy="233238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327913" y="4429238"/>
            <a:ext cx="1258956" cy="583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OAuth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321826" y="3150159"/>
            <a:ext cx="1775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Web Service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659757" y="3938908"/>
            <a:ext cx="1099930" cy="13914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Services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832575" y="4230455"/>
            <a:ext cx="887895" cy="8083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Db (user info)</a:t>
            </a:r>
            <a:endParaRPr lang="en-US" sz="1200" dirty="0"/>
          </a:p>
        </p:txBody>
      </p:sp>
      <p:sp>
        <p:nvSpPr>
          <p:cNvPr id="7" name="Left-Right Arrow 6"/>
          <p:cNvSpPr/>
          <p:nvPr/>
        </p:nvSpPr>
        <p:spPr>
          <a:xfrm>
            <a:off x="4678018" y="4601517"/>
            <a:ext cx="1649895" cy="29154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232950" y="4297582"/>
            <a:ext cx="83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API</a:t>
            </a: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949727" y="3205297"/>
            <a:ext cx="2350603" cy="25795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Apps (Android/iOS/Alexa skill)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5444" y="1345489"/>
            <a:ext cx="1502469" cy="1502469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2102127" y="3357697"/>
            <a:ext cx="2350603" cy="25795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Apps (Android/iOS/Alexa skill)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2254527" y="3510097"/>
            <a:ext cx="2350603" cy="25795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Apps (Android/iOS/Alexa skill)</a:t>
            </a:r>
            <a:endParaRPr lang="en-US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6067837" y="2663687"/>
            <a:ext cx="823293" cy="1633895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3695701">
            <a:off x="5985583" y="2723557"/>
            <a:ext cx="1398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Username/password</a:t>
            </a:r>
            <a:endParaRPr lang="en-US"/>
          </a:p>
        </p:txBody>
      </p:sp>
      <p:cxnSp>
        <p:nvCxnSpPr>
          <p:cNvPr id="22" name="Straight Arrow Connector 21"/>
          <p:cNvCxnSpPr>
            <a:stCxn id="10" idx="1"/>
          </p:cNvCxnSpPr>
          <p:nvPr/>
        </p:nvCxnSpPr>
        <p:spPr>
          <a:xfrm flipH="1">
            <a:off x="3277428" y="2096724"/>
            <a:ext cx="1548016" cy="1053435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2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918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/>
          <a:lstStyle/>
          <a:p>
            <a:r>
              <a:rPr lang="en-US" dirty="0" smtClean="0"/>
              <a:t>Account Linking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ability to connect the identity of the end user with a user in another </a:t>
            </a:r>
            <a:r>
              <a:rPr lang="en-US" dirty="0" smtClean="0"/>
              <a:t>system.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6202016" y="2862470"/>
            <a:ext cx="3776869" cy="233238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380921" y="3737113"/>
            <a:ext cx="1258956" cy="583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Authentication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374834" y="2458034"/>
            <a:ext cx="1775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Web Service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712765" y="3246783"/>
            <a:ext cx="1099930" cy="13914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Core Logic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885583" y="3538330"/>
            <a:ext cx="887895" cy="8083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Db (user info)</a:t>
            </a:r>
            <a:endParaRPr lang="en-US" sz="1200" dirty="0"/>
          </a:p>
        </p:txBody>
      </p:sp>
      <p:sp>
        <p:nvSpPr>
          <p:cNvPr id="7" name="Left-Right Arrow 6"/>
          <p:cNvSpPr/>
          <p:nvPr/>
        </p:nvSpPr>
        <p:spPr>
          <a:xfrm>
            <a:off x="4731026" y="3909392"/>
            <a:ext cx="1649895" cy="29154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285958" y="3605457"/>
            <a:ext cx="83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API</a:t>
            </a: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322447" y="2809462"/>
            <a:ext cx="2350603" cy="25795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Apps (Android/iOS/Alexa skill)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30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/>
          <a:lstStyle/>
          <a:p>
            <a:r>
              <a:rPr lang="en-US" dirty="0" smtClean="0"/>
              <a:t>Account Linking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ability to connect the identity of the end user with a user in another </a:t>
            </a:r>
            <a:r>
              <a:rPr lang="en-US" dirty="0" smtClean="0"/>
              <a:t>system.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6202016" y="2862470"/>
            <a:ext cx="3776869" cy="233238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380921" y="3737113"/>
            <a:ext cx="1258956" cy="583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  <a:r>
              <a:rPr lang="en-US" dirty="0" smtClean="0"/>
              <a:t>Auth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374834" y="2458034"/>
            <a:ext cx="1775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Web Service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712765" y="3246783"/>
            <a:ext cx="1099930" cy="13914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Core Logic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885583" y="3538330"/>
            <a:ext cx="887895" cy="8083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Db (user info)</a:t>
            </a:r>
            <a:endParaRPr lang="en-US" sz="1200" dirty="0"/>
          </a:p>
        </p:txBody>
      </p:sp>
      <p:sp>
        <p:nvSpPr>
          <p:cNvPr id="7" name="Left-Right Arrow 6"/>
          <p:cNvSpPr/>
          <p:nvPr/>
        </p:nvSpPr>
        <p:spPr>
          <a:xfrm>
            <a:off x="4731026" y="3909392"/>
            <a:ext cx="1649895" cy="29154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285958" y="3605457"/>
            <a:ext cx="834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API</a:t>
            </a: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322447" y="2809462"/>
            <a:ext cx="2350603" cy="25795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Apps (Android/iOS/Alexa skill)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855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/>
          <a:lstStyle/>
          <a:p>
            <a:r>
              <a:rPr lang="en-US" dirty="0" smtClean="0"/>
              <a:t>Account Linking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ability to connect the identity of the end user with a user in another </a:t>
            </a:r>
            <a:r>
              <a:rPr lang="en-US" dirty="0" smtClean="0"/>
              <a:t>system.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759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/>
          <a:lstStyle/>
          <a:p>
            <a:r>
              <a:rPr lang="en-US" dirty="0" smtClean="0"/>
              <a:t>Section -4 Food Nutrition Lookup skill development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Introduction</a:t>
            </a:r>
          </a:p>
          <a:p>
            <a:r>
              <a:rPr lang="en-US" sz="2800" dirty="0" smtClean="0"/>
              <a:t>Setup</a:t>
            </a:r>
          </a:p>
          <a:p>
            <a:r>
              <a:rPr lang="en-US" sz="2800" dirty="0" smtClean="0"/>
              <a:t>Coding, testing and deploying</a:t>
            </a:r>
          </a:p>
          <a:p>
            <a:r>
              <a:rPr lang="en-US" sz="2800" dirty="0" smtClean="0"/>
              <a:t>Publishing process</a:t>
            </a:r>
          </a:p>
          <a:p>
            <a:r>
              <a:rPr lang="en-US" sz="2800" dirty="0" smtClean="0"/>
              <a:t>Certification requirements and fixes</a:t>
            </a:r>
          </a:p>
          <a:p>
            <a:r>
              <a:rPr lang="en-US" sz="2800" dirty="0" smtClean="0"/>
              <a:t>Improvements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84439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EMAIL CHECKER SKILL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ACCOUNT LINKING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678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EMAIL CHECKER SKILL </a:t>
            </a:r>
            <a:r>
              <a:rPr lang="mr-IN" dirty="0" smtClean="0"/>
              <a:t>–</a:t>
            </a:r>
            <a:r>
              <a:rPr lang="en-US" dirty="0" smtClean="0"/>
              <a:t> CODING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583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EMAIL CHECKER SKILL </a:t>
            </a:r>
            <a:r>
              <a:rPr lang="mr-IN" dirty="0" smtClean="0"/>
              <a:t>–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VOICE PASSWORD AND DYNOMODB setup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463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err="1" smtClean="0"/>
              <a:t>eMAIL</a:t>
            </a:r>
            <a:r>
              <a:rPr lang="en-US" dirty="0" smtClean="0"/>
              <a:t> CHECKER SKILL </a:t>
            </a:r>
            <a:r>
              <a:rPr lang="mr-IN" dirty="0" smtClean="0"/>
              <a:t>–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VOICE PASSWORD coding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73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err="1" smtClean="0"/>
              <a:t>eMAIL</a:t>
            </a:r>
            <a:r>
              <a:rPr lang="en-US" dirty="0" smtClean="0"/>
              <a:t> CHECKER SKILL </a:t>
            </a:r>
            <a:r>
              <a:rPr lang="mr-IN" dirty="0" smtClean="0"/>
              <a:t>–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623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err="1" smtClean="0"/>
              <a:t>eMAIL</a:t>
            </a:r>
            <a:r>
              <a:rPr lang="en-US" dirty="0" smtClean="0"/>
              <a:t> CHECKER SKILL </a:t>
            </a:r>
            <a:r>
              <a:rPr lang="mr-IN" dirty="0" smtClean="0"/>
              <a:t>–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FORGOT PIN FUNCTIONALITY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905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752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0"/>
            <a:ext cx="9980682" cy="852864"/>
          </a:xfrm>
        </p:spPr>
        <p:txBody>
          <a:bodyPr/>
          <a:lstStyle/>
          <a:p>
            <a:r>
              <a:rPr lang="en-US" dirty="0" smtClean="0"/>
              <a:t>Section -5 Email Checker skill </a:t>
            </a:r>
            <a:r>
              <a:rPr lang="mr-IN" dirty="0" smtClean="0"/>
              <a:t>–</a:t>
            </a:r>
            <a:r>
              <a:rPr lang="en-US" dirty="0" smtClean="0"/>
              <a:t> Account linking feature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 smtClean="0"/>
              <a:t>Account linking introduction</a:t>
            </a:r>
          </a:p>
          <a:p>
            <a:r>
              <a:rPr lang="en-US" sz="2800" dirty="0" smtClean="0"/>
              <a:t>Gmail APIs and Google API console setup</a:t>
            </a:r>
          </a:p>
          <a:p>
            <a:r>
              <a:rPr lang="en-US" sz="2800" dirty="0" smtClean="0"/>
              <a:t>Skill setup</a:t>
            </a:r>
          </a:p>
          <a:p>
            <a:r>
              <a:rPr lang="en-US" sz="2800" dirty="0" smtClean="0"/>
              <a:t>Coding, testing and deploying</a:t>
            </a:r>
          </a:p>
          <a:p>
            <a:r>
              <a:rPr lang="en-US" sz="2800" dirty="0" smtClean="0"/>
              <a:t>Voice password introduction and AWS </a:t>
            </a:r>
            <a:r>
              <a:rPr lang="en-US" sz="2800" dirty="0" err="1" smtClean="0"/>
              <a:t>DynamoDB</a:t>
            </a:r>
            <a:r>
              <a:rPr lang="en-US" sz="2800" dirty="0" smtClean="0"/>
              <a:t> setup</a:t>
            </a:r>
          </a:p>
          <a:p>
            <a:r>
              <a:rPr lang="en-US" sz="2800" dirty="0" smtClean="0"/>
              <a:t>Adding voice password functionality and testing</a:t>
            </a:r>
          </a:p>
          <a:p>
            <a:r>
              <a:rPr lang="en-US" sz="2800" dirty="0" smtClean="0"/>
              <a:t>Adding Forgot pin functionality</a:t>
            </a:r>
          </a:p>
          <a:p>
            <a:r>
              <a:rPr lang="en-US" sz="2800" dirty="0" smtClean="0"/>
              <a:t>Conclusion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234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9765" y="2321591"/>
            <a:ext cx="10096500" cy="2219691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800" dirty="0" smtClean="0"/>
              <a:t>AMAZON ECHO</a:t>
            </a:r>
            <a:br>
              <a:rPr lang="en-US" sz="4800" dirty="0" smtClean="0"/>
            </a:br>
            <a:r>
              <a:rPr lang="en-US" sz="4800" dirty="0" smtClean="0"/>
              <a:t>ALEXA VOICE SERVICE </a:t>
            </a:r>
            <a:br>
              <a:rPr lang="en-US" sz="4800" dirty="0" smtClean="0"/>
            </a:br>
            <a:r>
              <a:rPr lang="en-US" sz="4800" dirty="0" smtClean="0"/>
              <a:t>AND </a:t>
            </a:r>
            <a:br>
              <a:rPr lang="en-US" sz="4800" dirty="0" smtClean="0"/>
            </a:br>
            <a:r>
              <a:rPr lang="en-US" sz="4800" dirty="0" smtClean="0"/>
              <a:t>ALEXA SKILL KIT </a:t>
            </a:r>
            <a:endParaRPr lang="en-US" sz="4800" dirty="0"/>
          </a:p>
        </p:txBody>
      </p:sp>
      <p:sp>
        <p:nvSpPr>
          <p:cNvPr id="3" name="TextBox 2"/>
          <p:cNvSpPr txBox="1"/>
          <p:nvPr/>
        </p:nvSpPr>
        <p:spPr>
          <a:xfrm>
            <a:off x="12329652" y="27038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84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076" y="1154292"/>
            <a:ext cx="6478451" cy="5195151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067259" y="631072"/>
            <a:ext cx="2653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Amazon Echo</a:t>
            </a:r>
            <a:endParaRPr lang="en-US" sz="2800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911846" y="4066999"/>
            <a:ext cx="2653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Echo Dot</a:t>
            </a:r>
            <a:endParaRPr lang="en-US" sz="2800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1846" y="4527276"/>
            <a:ext cx="2653529" cy="188511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810865" y="1154292"/>
            <a:ext cx="58501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00B050"/>
                </a:solidFill>
                <a:latin typeface="Bernard MT Condensed" charset="0"/>
                <a:ea typeface="Bernard MT Condensed" charset="0"/>
                <a:cs typeface="Bernard MT Condensed" charset="0"/>
              </a:rPr>
              <a:t>Alexa </a:t>
            </a:r>
            <a:r>
              <a:rPr lang="en-US" sz="4800" dirty="0" smtClean="0">
                <a:latin typeface="Bernard MT Condensed" charset="0"/>
                <a:ea typeface="Bernard MT Condensed" charset="0"/>
                <a:cs typeface="Bernard MT Condensed" charset="0"/>
              </a:rPr>
              <a:t>cloud-based </a:t>
            </a:r>
          </a:p>
          <a:p>
            <a:pPr algn="ctr"/>
            <a:r>
              <a:rPr lang="en-US" sz="4800" dirty="0" smtClean="0">
                <a:latin typeface="Bernard MT Condensed" charset="0"/>
                <a:ea typeface="Bernard MT Condensed" charset="0"/>
                <a:cs typeface="Bernard MT Condensed" charset="0"/>
              </a:rPr>
              <a:t>voice service</a:t>
            </a:r>
            <a:endParaRPr lang="en-US" sz="4800" dirty="0">
              <a:latin typeface="Bernard MT Condensed" charset="0"/>
              <a:ea typeface="Bernard MT Condensed" charset="0"/>
              <a:cs typeface="Bernard MT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3316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6" grpId="0"/>
      <p:bldP spid="2" grpId="0"/>
    </p:bldLst>
  </p:timing>
</p:sld>
</file>

<file path=ppt/theme/theme1.xml><?xml version="1.0" encoding="utf-8"?>
<a:theme xmlns:a="http://schemas.openxmlformats.org/drawingml/2006/main" name="Academic Literature 16x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F03431380.potx" id="{B573BD99-E105-4D2A-964B-B901A176567A}" vid="{B1D363B9-18DE-4874-9E2B-FD69B5C6548D}"/>
    </a:ext>
  </a:extLst>
</a:theme>
</file>

<file path=ppt/theme/theme2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CDDBB83-77C1-4099-A0AA-289882E745E2}">
  <ds:schemaRefs>
    <ds:schemaRef ds:uri="http://purl.org/dc/elements/1.1/"/>
    <ds:schemaRef ds:uri="http://schemas.microsoft.com/office/2006/metadata/properties"/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8C8B9CA-0273-4370-889A-FC05DA5C2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tf03431380</Template>
  <TotalTime>143976</TotalTime>
  <Words>1093</Words>
  <Application>Microsoft Macintosh PowerPoint</Application>
  <PresentationFormat>Widescreen</PresentationFormat>
  <Paragraphs>210</Paragraphs>
  <Slides>66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5" baseType="lpstr">
      <vt:lpstr>Abadi MT Condensed Extra Bold</vt:lpstr>
      <vt:lpstr>Bernard MT Condensed</vt:lpstr>
      <vt:lpstr>Courier New</vt:lpstr>
      <vt:lpstr>Euphemia</vt:lpstr>
      <vt:lpstr>Plantagenet Cherokee</vt:lpstr>
      <vt:lpstr>Times New Roman</vt:lpstr>
      <vt:lpstr>Wingdings</vt:lpstr>
      <vt:lpstr>Arial</vt:lpstr>
      <vt:lpstr>Academic Literature 16x9</vt:lpstr>
      <vt:lpstr>PowerPoint Presentation</vt:lpstr>
      <vt:lpstr>COURSE OVERVIEW</vt:lpstr>
      <vt:lpstr>Section -1 Getting started</vt:lpstr>
      <vt:lpstr>Section -2 Greetings skill using AWS Lambda function</vt:lpstr>
      <vt:lpstr>Section -3 Greetings skill using Web service as endpoint</vt:lpstr>
      <vt:lpstr>Section -4 Food Nutrition Lookup skill development</vt:lpstr>
      <vt:lpstr>Section -5 Email Checker skill – Account linking feature</vt:lpstr>
      <vt:lpstr>AMAZON ECHO ALEXA VOICE SERVICE  AND  ALEXA SKILL KIT </vt:lpstr>
      <vt:lpstr>PowerPoint Presentation</vt:lpstr>
      <vt:lpstr>Some of the built-in features</vt:lpstr>
      <vt:lpstr>ALEXA SKILL KIT (ASK)</vt:lpstr>
      <vt:lpstr>COURSE RESOURCES</vt:lpstr>
      <vt:lpstr>PowerPoint Presentation</vt:lpstr>
      <vt:lpstr>GREETINGS SKILL OBJECTIVE AND SETUP</vt:lpstr>
      <vt:lpstr>Greetings Skill</vt:lpstr>
      <vt:lpstr>Request formation</vt:lpstr>
      <vt:lpstr>Alexa Request to Endpoint</vt:lpstr>
      <vt:lpstr>Alexa Request to Endpoint</vt:lpstr>
      <vt:lpstr>Alexa Request to Endpoint</vt:lpstr>
      <vt:lpstr>AWS LAMDA FUNCTION Introduction and setup</vt:lpstr>
      <vt:lpstr>AWS Lambda Introduction</vt:lpstr>
      <vt:lpstr>AWS Lambda Advantages for developing Alexa skill</vt:lpstr>
      <vt:lpstr>Request event to Lambda function</vt:lpstr>
      <vt:lpstr>PowerPoint Presentation</vt:lpstr>
      <vt:lpstr>What is Node js?</vt:lpstr>
      <vt:lpstr>AWS LAMDA FUNCTION CODING PART-I</vt:lpstr>
      <vt:lpstr>AWS LAMDA FUNCTION CODING PART-II and DEPLOYING</vt:lpstr>
      <vt:lpstr>improving greetings skill AND Local environment setup, TESTING </vt:lpstr>
      <vt:lpstr>Ssml (Speech synthesis markup language) AND  UPLOAD AUTOMATION</vt:lpstr>
      <vt:lpstr>SESSIONS FEATURE and STANDARD BUILT-IN INTENTS</vt:lpstr>
      <vt:lpstr>INCLUDING a CARD IN RESPONSE</vt:lpstr>
      <vt:lpstr>DEBUGGING</vt:lpstr>
      <vt:lpstr>TESTING  using  mocha TEST framework</vt:lpstr>
      <vt:lpstr>GREETINGS SKILL USING WEB SERVICE AS AN END POINT </vt:lpstr>
      <vt:lpstr>Request event to Web service</vt:lpstr>
      <vt:lpstr>Deploying the skill from local web server</vt:lpstr>
      <vt:lpstr>HOSTING THE SKILL ON HEROKU</vt:lpstr>
      <vt:lpstr>TESTING GREETINGS SKILL (Web service)</vt:lpstr>
      <vt:lpstr>REQUIREMENTS OF web service  AND  FLASK-ASK</vt:lpstr>
      <vt:lpstr>GREETINGS SKILL USING FLASK-ASK</vt:lpstr>
      <vt:lpstr>Requirements for Your Web Service</vt:lpstr>
      <vt:lpstr>GREETINGS SKILL USING FLASK-ASK</vt:lpstr>
      <vt:lpstr>FOOD NUTRITION LOOKUP SKILL - Introduction</vt:lpstr>
      <vt:lpstr>Food Nutrition Lookup</vt:lpstr>
      <vt:lpstr>FOOD NUTRITION LOOKUP SKILL - SETUP</vt:lpstr>
      <vt:lpstr>FOOD NUTRITION LOOKUP SKILL – CODING PART-1</vt:lpstr>
      <vt:lpstr>FOOD NUTRITION LOOKUP SKILL – CODING PART-2</vt:lpstr>
      <vt:lpstr>FOOD NUTRITION LOOKUP SKILL – TESTING</vt:lpstr>
      <vt:lpstr>FOOD NUTRITION LOOKUP SKILL – DEPLOYING SKILL</vt:lpstr>
      <vt:lpstr>FOOD NUTRITION LOOKUP SKILL – CERTIFICATION REQUIREMENTS</vt:lpstr>
      <vt:lpstr>FOOD NUTRITION LOOKUP SKILL – CERTIFICATION REQUIREMENTS part-2</vt:lpstr>
      <vt:lpstr>FOOD NUTRITION LOOKUP SKILL – CERTIFICATION REQUIREMENTS part-3</vt:lpstr>
      <vt:lpstr>FOOD NUTRITION LOOKUP SKILL – IMPROVEMENTS</vt:lpstr>
      <vt:lpstr>ACCOUNT LINKING  INRODUCTION</vt:lpstr>
      <vt:lpstr>Why Account Linking?</vt:lpstr>
      <vt:lpstr>Why Account Linking?</vt:lpstr>
      <vt:lpstr>Account Linking</vt:lpstr>
      <vt:lpstr>Account Linking</vt:lpstr>
      <vt:lpstr>Account Linking</vt:lpstr>
      <vt:lpstr>EMAIL CHECKER SKILL –  ACCOUNT LINKING SETUP</vt:lpstr>
      <vt:lpstr>EMAIL CHECKER SKILL – CODING</vt:lpstr>
      <vt:lpstr>EMAIL CHECKER SKILL – VOICE PASSWORD AND DYNOMODB setup </vt:lpstr>
      <vt:lpstr>eMAIL CHECKER SKILL – VOICE PASSWORD coding</vt:lpstr>
      <vt:lpstr>eMAIL CHECKER SKILL – TESTING</vt:lpstr>
      <vt:lpstr>eMAIL CHECKER SKILL – FORGOT PIN FUNCTIONALITY</vt:lpstr>
      <vt:lpstr>END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With Picture Layout</dc:title>
  <dc:creator>Microsoft Office User</dc:creator>
  <cp:lastModifiedBy>Microsoft Office User</cp:lastModifiedBy>
  <cp:revision>260</cp:revision>
  <dcterms:created xsi:type="dcterms:W3CDTF">2017-01-11T05:42:25Z</dcterms:created>
  <dcterms:modified xsi:type="dcterms:W3CDTF">2017-07-03T20:05:29Z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